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3" r:id="rId1"/>
  </p:sldMasterIdLst>
  <p:notesMasterIdLst>
    <p:notesMasterId r:id="rId3"/>
  </p:notesMasterIdLst>
  <p:sldIdLst>
    <p:sldId id="260" r:id="rId2"/>
  </p:sldIdLst>
  <p:sldSz cx="6858000" cy="9906000" type="A4"/>
  <p:notesSz cx="9875838" cy="17556163"/>
  <p:embeddedFontLst>
    <p:embeddedFont>
      <p:font typeface="LG스마트체 Bold" panose="020B0600000101010101" pitchFamily="50" charset="-127"/>
      <p:bold r:id="rId4"/>
    </p:embeddedFont>
    <p:embeddedFont>
      <p:font typeface="맑은 고딕" panose="020B0503020000020004" pitchFamily="50" charset="-127"/>
      <p:regular r:id="rId5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6429" autoAdjust="0"/>
  </p:normalViewPr>
  <p:slideViewPr>
    <p:cSldViewPr snapToGrid="0" snapToObjects="1">
      <p:cViewPr varScale="1">
        <p:scale>
          <a:sx n="78" d="100"/>
          <a:sy n="78" d="100"/>
        </p:scale>
        <p:origin x="31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029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1284C96A-4447-1358-8F2B-C01FAA189759}"/>
              </a:ext>
            </a:extLst>
          </p:cNvPr>
          <p:cNvSpPr/>
          <p:nvPr userDrawn="1"/>
        </p:nvSpPr>
        <p:spPr>
          <a:xfrm>
            <a:off x="-124" y="22860"/>
            <a:ext cx="6858124" cy="525780"/>
          </a:xfrm>
          <a:prstGeom prst="rect">
            <a:avLst/>
          </a:prstGeom>
          <a:solidFill>
            <a:srgbClr val="A50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832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976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sldNum="0"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4200" y="83501"/>
            <a:ext cx="6410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smtClean="0">
                <a:solidFill>
                  <a:schemeClr val="bg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Real-time Operating Snake</a:t>
            </a:r>
            <a:endParaRPr lang="ko-KR" altLang="en-US" b="1" dirty="0">
              <a:solidFill>
                <a:schemeClr val="bg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0" y="545166"/>
            <a:ext cx="6858000" cy="93608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125963" y="1014608"/>
            <a:ext cx="6606073" cy="3622013"/>
          </a:xfrm>
          <a:prstGeom prst="roundRect">
            <a:avLst>
              <a:gd name="adj" fmla="val 5823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11658" y="699054"/>
            <a:ext cx="3020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1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반 </a:t>
            </a:r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1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팀 </a:t>
            </a:r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/ 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김정진</a:t>
            </a:r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, 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심훈</a:t>
            </a:r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, 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김소연</a:t>
            </a:r>
            <a:r>
              <a:rPr lang="en-US" altLang="ko-KR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, </a:t>
            </a:r>
            <a:r>
              <a:rPr lang="ko-KR" altLang="en-US" sz="1400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이성훈</a:t>
            </a:r>
            <a:endParaRPr lang="ko-KR" altLang="en-US" sz="1400" b="1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31736" y="841248"/>
            <a:ext cx="2057896" cy="381496"/>
          </a:xfrm>
          <a:prstGeom prst="roundRect">
            <a:avLst>
              <a:gd name="adj" fmla="val 1994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프로젝트 개요</a:t>
            </a:r>
            <a:endParaRPr lang="ko-KR" altLang="en-US" b="1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25963" y="4932442"/>
            <a:ext cx="6606073" cy="3125707"/>
          </a:xfrm>
          <a:prstGeom prst="roundRect">
            <a:avLst>
              <a:gd name="adj" fmla="val 5823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331736" y="4766861"/>
            <a:ext cx="2057896" cy="381496"/>
          </a:xfrm>
          <a:prstGeom prst="roundRect">
            <a:avLst>
              <a:gd name="adj" fmla="val 1994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프로젝트 결과</a:t>
            </a:r>
            <a:endParaRPr lang="ko-KR" altLang="en-US" b="1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25963" y="8338840"/>
            <a:ext cx="6606073" cy="1393964"/>
          </a:xfrm>
          <a:prstGeom prst="roundRect">
            <a:avLst>
              <a:gd name="adj" fmla="val 5823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31736" y="8162513"/>
            <a:ext cx="2057896" cy="381496"/>
          </a:xfrm>
          <a:prstGeom prst="roundRect">
            <a:avLst>
              <a:gd name="adj" fmla="val 1994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핵심 기술</a:t>
            </a:r>
            <a:endParaRPr lang="ko-KR" altLang="en-US" b="1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1300" y="1414551"/>
            <a:ext cx="47644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RTOS</a:t>
            </a:r>
            <a:r>
              <a:rPr lang="en-US" altLang="ko-KR" sz="12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(Real-time Operating System)</a:t>
            </a: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기반 </a:t>
            </a: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Snake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게임 제작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RTOS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기능 직접 구현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다양한 </a:t>
            </a: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Periphral</a:t>
            </a:r>
            <a:r>
              <a:rPr lang="en-US" altLang="ko-KR" sz="12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(LCD, Key, UART)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사용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효율적인 </a:t>
            </a: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scheduling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을 통한 게임 구현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1300" y="5185662"/>
            <a:ext cx="20922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140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Snake </a:t>
            </a:r>
            <a:r>
              <a:rPr lang="ko-KR" altLang="en-US" sz="140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게임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제작 결과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5178595" y="3108960"/>
            <a:ext cx="1517479" cy="1380381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b="1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Display</a:t>
            </a:r>
            <a:endParaRPr lang="en-US" altLang="ko-KR" sz="1400" b="1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Snake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Apple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Score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Background</a:t>
            </a:r>
            <a:endParaRPr lang="ko-KR" altLang="en-US" sz="120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61606" y="2807161"/>
            <a:ext cx="726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4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34200" y="3108960"/>
            <a:ext cx="1717736" cy="1380381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b="1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Operating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Snake Key </a:t>
            </a: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입력</a:t>
            </a:r>
            <a:endParaRPr lang="en-US" altLang="ko-KR" sz="1200" smtClean="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Snake </a:t>
            </a: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위치 계산</a:t>
            </a:r>
            <a:endParaRPr lang="en-US" altLang="ko-KR" sz="1200" smtClean="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Apple </a:t>
            </a: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위치 계산</a:t>
            </a:r>
            <a:endParaRPr lang="en-US" altLang="ko-KR" sz="1200" smtClean="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Score update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게임 </a:t>
            </a: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over </a:t>
            </a: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조건</a:t>
            </a:r>
            <a:endParaRPr lang="ko-KR" altLang="en-US" sz="120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9827" y="2807161"/>
            <a:ext cx="726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1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005925" y="3108960"/>
            <a:ext cx="1517479" cy="1380381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b="1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Game </a:t>
            </a:r>
            <a:r>
              <a:rPr lang="en-US" altLang="ko-KR" sz="1400" b="1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mode</a:t>
            </a:r>
            <a:endParaRPr lang="en-US" altLang="ko-KR" sz="1400" b="1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Game Start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Game</a:t>
            </a:r>
            <a:r>
              <a:rPr lang="ko-KR" altLang="en-US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</a:t>
            </a: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Pause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Game</a:t>
            </a:r>
            <a:r>
              <a:rPr lang="ko-KR" altLang="en-US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 </a:t>
            </a:r>
            <a:r>
              <a:rPr lang="en-US" altLang="ko-KR" sz="120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Over </a:t>
            </a:r>
            <a:endParaRPr lang="ko-KR" altLang="en-US" sz="120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88936" y="2807161"/>
            <a:ext cx="726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2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1300" y="8544009"/>
            <a:ext cx="313098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Coretex-M3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기반 </a:t>
            </a: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RTOS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기능 구현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scheduler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Blocked based delay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Signaling &amp; Queue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Mutex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22286" y="8544009"/>
            <a:ext cx="22333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Peripheral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활용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LCD</a:t>
            </a:r>
            <a:r>
              <a:rPr lang="en-US" altLang="ko-KR" sz="12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(SPI)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UART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Switch&amp;Joy key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1300" y="2454143"/>
            <a:ext cx="18133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</a:t>
            </a:r>
            <a:r>
              <a:rPr lang="ko-KR" altLang="en-US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별 기능 설명</a:t>
            </a:r>
            <a:endParaRPr lang="en-US" altLang="ko-KR" sz="1400" smtClean="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pic>
        <p:nvPicPr>
          <p:cNvPr id="1026" name="Picture 2" descr="만화 일러스트 녹색 뱀 머리, 만화, 버클, 그림 PNG 일러스트 및 PSD 이미지 무료 다운로드 - Pngtree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000" b="94688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421" y="1014607"/>
            <a:ext cx="1628615" cy="162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7" name="그룹 1026"/>
          <p:cNvGrpSpPr/>
          <p:nvPr/>
        </p:nvGrpSpPr>
        <p:grpSpPr>
          <a:xfrm>
            <a:off x="514231" y="5448437"/>
            <a:ext cx="5719433" cy="2591441"/>
            <a:chOff x="514231" y="5448437"/>
            <a:chExt cx="5719433" cy="2591441"/>
          </a:xfrm>
        </p:grpSpPr>
        <p:pic>
          <p:nvPicPr>
            <p:cNvPr id="27" name="그림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124" b="83521" l="4141" r="97723"/>
                      </a14:imgEffect>
                    </a14:imgLayer>
                  </a14:imgProps>
                </a:ext>
              </a:extLst>
            </a:blip>
            <a:srcRect l="4428" t="6687" r="4475" b="17656"/>
            <a:stretch/>
          </p:blipFill>
          <p:spPr>
            <a:xfrm>
              <a:off x="4352845" y="6831586"/>
              <a:ext cx="1880819" cy="863488"/>
            </a:xfrm>
            <a:prstGeom prst="rect">
              <a:avLst/>
            </a:prstGeom>
          </p:spPr>
        </p:pic>
        <p:pic>
          <p:nvPicPr>
            <p:cNvPr id="28" name="그림 27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266" b="87452" l="2227" r="96154">
                          <a14:foregroundMark x1="5061" y1="56654" x2="7895" y2="72243"/>
                          <a14:foregroundMark x1="11134" y1="57034" x2="19231" y2="73384"/>
                          <a14:foregroundMark x1="32996" y1="84411" x2="64777" y2="80989"/>
                          <a14:foregroundMark x1="90891" y1="73004" x2="90688" y2="30418"/>
                          <a14:foregroundMark x1="5061" y1="70342" x2="7490" y2="74905"/>
                          <a14:foregroundMark x1="11538" y1="73764" x2="20445" y2="73764"/>
                          <a14:foregroundMark x1="37247" y1="12548" x2="65587" y2="12548"/>
                          <a14:foregroundMark x1="41498" y1="41445" x2="52429" y2="41065"/>
                          <a14:backgroundMark x1="19636" y1="81369" x2="13968" y2="80608"/>
                          <a14:backgroundMark x1="78543" y1="82890" x2="81579" y2="82510"/>
                          <a14:backgroundMark x1="5061" y1="81369" x2="3239" y2="79468"/>
                        </a14:backgroundRemoval>
                      </a14:imgEffect>
                    </a14:imgLayer>
                  </a14:imgProps>
                </a:ext>
              </a:extLst>
            </a:blip>
            <a:srcRect l="2004" t="10140" r="3333" b="12140"/>
            <a:stretch/>
          </p:blipFill>
          <p:spPr>
            <a:xfrm>
              <a:off x="847717" y="5509215"/>
              <a:ext cx="1830049" cy="799909"/>
            </a:xfrm>
            <a:prstGeom prst="rect">
              <a:avLst/>
            </a:prstGeom>
          </p:spPr>
        </p:pic>
        <p:pic>
          <p:nvPicPr>
            <p:cNvPr id="29" name="그림 28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320" b="92527" l="0" r="94801">
                          <a14:foregroundMark x1="4679" y1="34164" x2="11092" y2="22420"/>
                          <a14:foregroundMark x1="5026" y1="44128" x2="5026" y2="77224"/>
                          <a14:foregroundMark x1="8492" y1="80071" x2="86655" y2="75089"/>
                          <a14:foregroundMark x1="28423" y1="89680" x2="64298" y2="86477"/>
                          <a14:foregroundMark x1="18718" y1="69751" x2="17504" y2="16014"/>
                          <a14:foregroundMark x1="31716" y1="16014" x2="81282" y2="17082"/>
                          <a14:foregroundMark x1="84055" y1="25979" x2="89948" y2="46619"/>
                          <a14:foregroundMark x1="91508" y1="48399" x2="89948" y2="67260"/>
                          <a14:foregroundMark x1="90988" y1="71174" x2="88735" y2="75801"/>
                          <a14:foregroundMark x1="92721" y1="53025" x2="91508" y2="35231"/>
                          <a14:foregroundMark x1="88042" y1="30249" x2="86482" y2="23843"/>
                          <a14:foregroundMark x1="83709" y1="48754" x2="70711" y2="61210"/>
                          <a14:foregroundMark x1="79896" y1="44128" x2="70017" y2="30961"/>
                          <a14:foregroundMark x1="75563" y1="32384" x2="73657" y2="23843"/>
                          <a14:foregroundMark x1="26863" y1="24555" x2="9185" y2="39858"/>
                          <a14:foregroundMark x1="16464" y1="44484" x2="17504" y2="66904"/>
                          <a14:foregroundMark x1="57366" y1="89680" x2="51993" y2="89680"/>
                          <a14:foregroundMark x1="51127" y1="89680" x2="30676" y2="90036"/>
                          <a14:foregroundMark x1="87695" y1="65836" x2="84749" y2="66548"/>
                          <a14:foregroundMark x1="15598" y1="27402" x2="22357" y2="18861"/>
                          <a14:foregroundMark x1="22704" y1="16370" x2="27210" y2="14947"/>
                          <a14:foregroundMark x1="88215" y1="71886" x2="88215" y2="58719"/>
                          <a14:foregroundMark x1="7106" y1="20996" x2="867" y2="33452"/>
                          <a14:foregroundMark x1="45234" y1="46263" x2="60659" y2="43416"/>
                        </a14:backgroundRemoval>
                      </a14:imgEffect>
                    </a14:imgLayer>
                  </a14:imgProps>
                </a:ext>
              </a:extLst>
            </a:blip>
            <a:srcRect t="10593" r="5470" b="6854"/>
            <a:stretch/>
          </p:blipFill>
          <p:spPr>
            <a:xfrm>
              <a:off x="4352845" y="5509215"/>
              <a:ext cx="1880819" cy="799909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6375" b="100000" l="1215" r="99393">
                          <a14:foregroundMark x1="6275" y1="43825" x2="92915" y2="68526"/>
                          <a14:foregroundMark x1="34413" y1="88446" x2="68623" y2="86056"/>
                          <a14:foregroundMark x1="33401" y1="85657" x2="5870" y2="62948"/>
                          <a14:foregroundMark x1="18219" y1="29880" x2="37652" y2="26295"/>
                          <a14:foregroundMark x1="23279" y1="14343" x2="58097" y2="11155"/>
                          <a14:foregroundMark x1="73482" y1="17530" x2="94130" y2="35857"/>
                          <a14:foregroundMark x1="77328" y1="45817" x2="95142" y2="55378"/>
                          <a14:foregroundMark x1="4251" y1="66932" x2="5870" y2="76494"/>
                          <a14:foregroundMark x1="10324" y1="77291" x2="15789" y2="77689"/>
                          <a14:foregroundMark x1="8704" y1="79283" x2="6073" y2="77689"/>
                          <a14:foregroundMark x1="3644" y1="77291" x2="9514" y2="73307"/>
                          <a14:foregroundMark x1="80364" y1="76494" x2="91903" y2="75697"/>
                          <a14:backgroundMark x1="10324" y1="84064" x2="6275" y2="84064"/>
                          <a14:backgroundMark x1="17611" y1="86853" x2="12348" y2="85259"/>
                          <a14:backgroundMark x1="2227" y1="82072" x2="405" y2="74502"/>
                          <a14:backgroundMark x1="91903" y1="13546" x2="96964" y2="20319"/>
                        </a14:backgroundRemoval>
                      </a14:imgEffect>
                    </a14:imgLayer>
                  </a14:imgProps>
                </a:ext>
              </a:extLst>
            </a:blip>
            <a:srcRect t="9128" r="1863" b="8535"/>
            <a:stretch/>
          </p:blipFill>
          <p:spPr>
            <a:xfrm>
              <a:off x="814139" y="6905065"/>
              <a:ext cx="1897205" cy="808766"/>
            </a:xfrm>
            <a:prstGeom prst="rect">
              <a:avLst/>
            </a:prstGeom>
          </p:spPr>
        </p:pic>
        <p:sp>
          <p:nvSpPr>
            <p:cNvPr id="1024" name="직사각형 1023"/>
            <p:cNvSpPr/>
            <p:nvPr/>
          </p:nvSpPr>
          <p:spPr>
            <a:xfrm>
              <a:off x="2430780" y="5787502"/>
              <a:ext cx="190500" cy="1828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644188" y="5448437"/>
              <a:ext cx="7729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Start</a:t>
              </a:r>
            </a:p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Button</a:t>
              </a: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1386840" y="6145642"/>
              <a:ext cx="190500" cy="1828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14231" y="6132837"/>
              <a:ext cx="7729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Reset</a:t>
              </a:r>
            </a:p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Button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644188" y="6012888"/>
              <a:ext cx="7729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Pause</a:t>
              </a:r>
            </a:p>
            <a:p>
              <a:pPr algn="ctr"/>
              <a:r>
                <a:rPr lang="en-US" altLang="ko-KR" sz="1400" smtClean="0">
                  <a:solidFill>
                    <a:srgbClr val="FF0000"/>
                  </a:solidFill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Button</a:t>
              </a: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2430780" y="5976975"/>
              <a:ext cx="190500" cy="18288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321755" y="6358228"/>
              <a:ext cx="8819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smtClean="0"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시작 화면</a:t>
              </a:r>
              <a:endParaRPr lang="ko-KR" altLang="en-US" sz="1400">
                <a:latin typeface="LG스마트체 Bold" panose="020B0600000101010101" pitchFamily="50" charset="-127"/>
                <a:ea typeface="LG스마트체 Bold" panose="020B0600000101010101" pitchFamily="50" charset="-127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4852268" y="6358228"/>
              <a:ext cx="8819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smtClean="0"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게임 시작</a:t>
              </a:r>
              <a:endParaRPr lang="ko-KR" altLang="en-US" sz="1400">
                <a:latin typeface="LG스마트체 Bold" panose="020B0600000101010101" pitchFamily="50" charset="-127"/>
                <a:ea typeface="LG스마트체 Bold" panose="020B0600000101010101" pitchFamily="50" charset="-127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321756" y="7732101"/>
              <a:ext cx="8819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smtClean="0"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점수 증가</a:t>
              </a:r>
              <a:endParaRPr lang="ko-KR" altLang="en-US" sz="1400">
                <a:latin typeface="LG스마트체 Bold" panose="020B0600000101010101" pitchFamily="50" charset="-127"/>
                <a:ea typeface="LG스마트체 Bold" panose="020B0600000101010101" pitchFamily="50" charset="-127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852268" y="7732101"/>
              <a:ext cx="88197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400" smtClean="0">
                  <a:latin typeface="LG스마트체 Bold" panose="020B0600000101010101" pitchFamily="50" charset="-127"/>
                  <a:ea typeface="LG스마트체 Bold" panose="020B0600000101010101" pitchFamily="50" charset="-127"/>
                </a:rPr>
                <a:t>게임 종료</a:t>
              </a:r>
              <a:endParaRPr lang="ko-KR" altLang="en-US" sz="1400">
                <a:latin typeface="LG스마트체 Bold" panose="020B0600000101010101" pitchFamily="50" charset="-127"/>
                <a:ea typeface="LG스마트체 Bold" panose="020B0600000101010101" pitchFamily="50" charset="-127"/>
              </a:endParaRPr>
            </a:p>
          </p:txBody>
        </p:sp>
        <p:sp>
          <p:nvSpPr>
            <p:cNvPr id="1025" name="오른쪽 화살표 1024"/>
            <p:cNvSpPr/>
            <p:nvPr/>
          </p:nvSpPr>
          <p:spPr>
            <a:xfrm>
              <a:off x="3420544" y="5787502"/>
              <a:ext cx="561975" cy="372353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오른쪽 화살표 45"/>
            <p:cNvSpPr/>
            <p:nvPr/>
          </p:nvSpPr>
          <p:spPr>
            <a:xfrm rot="9000000">
              <a:off x="3086887" y="6464284"/>
              <a:ext cx="952878" cy="372353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오른쪽 화살표 46"/>
            <p:cNvSpPr/>
            <p:nvPr/>
          </p:nvSpPr>
          <p:spPr>
            <a:xfrm>
              <a:off x="3162300" y="7123271"/>
              <a:ext cx="820219" cy="372353"/>
            </a:xfrm>
            <a:prstGeom prst="rightArrow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9" name="모서리가 둥근 직사각형 48"/>
          <p:cNvSpPr/>
          <p:nvPr/>
        </p:nvSpPr>
        <p:spPr>
          <a:xfrm>
            <a:off x="3592260" y="3108960"/>
            <a:ext cx="1517479" cy="1380381"/>
          </a:xfrm>
          <a:prstGeom prst="roundRect">
            <a:avLst>
              <a:gd name="adj" fmla="val 19940"/>
            </a:avLst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ko-KR" sz="1400" b="1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UART</a:t>
            </a:r>
            <a:endParaRPr lang="en-US" altLang="ko-KR" sz="1400" b="1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난이도 조절</a:t>
            </a:r>
            <a:endParaRPr lang="en-US" altLang="ko-KR" sz="1200" smtClean="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Cheat </a:t>
            </a: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설정</a:t>
            </a:r>
            <a:endParaRPr lang="en-US" altLang="ko-KR" sz="1200" smtClean="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sz="1200" smtClean="0">
                <a:solidFill>
                  <a:schemeClr val="tx1"/>
                </a:solidFill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키보드 조작</a:t>
            </a:r>
            <a:endParaRPr lang="ko-KR" altLang="en-US" sz="1200">
              <a:solidFill>
                <a:schemeClr val="tx1"/>
              </a:solidFill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975271" y="2807161"/>
            <a:ext cx="7264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smtClean="0">
                <a:latin typeface="LG스마트체 Bold" panose="020B0600000101010101" pitchFamily="50" charset="-127"/>
                <a:ea typeface="LG스마트체 Bold" panose="020B0600000101010101" pitchFamily="50" charset="-127"/>
              </a:rPr>
              <a:t>Task 3</a:t>
            </a:r>
            <a:endParaRPr lang="ko-KR" altLang="en-US" sz="1400">
              <a:latin typeface="LG스마트체 Bold" panose="020B0600000101010101" pitchFamily="50" charset="-127"/>
              <a:ea typeface="LG스마트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430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543</TotalTime>
  <Words>134</Words>
  <Application>Microsoft Office PowerPoint</Application>
  <PresentationFormat>A4 용지(210x297mm)</PresentationFormat>
  <Paragraphs>53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8" baseType="lpstr">
      <vt:lpstr>LG스마트체 Bold</vt:lpstr>
      <vt:lpstr>맑은 고딕</vt:lpstr>
      <vt:lpstr>Calibri</vt:lpstr>
      <vt:lpstr>Calibri Light</vt:lpstr>
      <vt:lpstr>Wingdings</vt:lpstr>
      <vt:lpstr>Arial</vt:lpstr>
      <vt:lpstr>Office 테마</vt:lpstr>
      <vt:lpstr>PowerPoint 프레젠테이션</vt:lpstr>
    </vt:vector>
  </TitlesOfParts>
  <Company>mangoboard.net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 Reskilling 오리엔테이션</dc:title>
  <dc:subject>Presentation</dc:subject>
  <dc:creator>mangoboard.net_22081255</dc:creator>
  <cp:lastModifiedBy>이성훈/연구원/ADAS Vehicle Function Project(plat320.lee@lge.com)</cp:lastModifiedBy>
  <cp:revision>42</cp:revision>
  <dcterms:created xsi:type="dcterms:W3CDTF">2022-12-09T16:47:26Z</dcterms:created>
  <dcterms:modified xsi:type="dcterms:W3CDTF">2024-07-24T07:41:07Z</dcterms:modified>
</cp:coreProperties>
</file>